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19" r:id="rId4"/>
    <p:sldId id="330" r:id="rId5"/>
    <p:sldId id="329" r:id="rId6"/>
    <p:sldId id="260" r:id="rId7"/>
    <p:sldId id="331" r:id="rId8"/>
    <p:sldId id="318" r:id="rId9"/>
    <p:sldId id="301" r:id="rId10"/>
    <p:sldId id="261" r:id="rId11"/>
    <p:sldId id="305" r:id="rId12"/>
    <p:sldId id="308" r:id="rId13"/>
    <p:sldId id="309" r:id="rId14"/>
    <p:sldId id="310" r:id="rId15"/>
    <p:sldId id="312" r:id="rId16"/>
    <p:sldId id="314" r:id="rId17"/>
    <p:sldId id="313" r:id="rId18"/>
    <p:sldId id="262" r:id="rId19"/>
    <p:sldId id="326" r:id="rId20"/>
    <p:sldId id="273" r:id="rId21"/>
    <p:sldId id="322" r:id="rId22"/>
    <p:sldId id="323" r:id="rId23"/>
    <p:sldId id="324" r:id="rId24"/>
    <p:sldId id="325" r:id="rId25"/>
    <p:sldId id="311" r:id="rId26"/>
    <p:sldId id="295" r:id="rId27"/>
    <p:sldId id="302" r:id="rId28"/>
    <p:sldId id="291" r:id="rId29"/>
    <p:sldId id="292" r:id="rId30"/>
    <p:sldId id="296" r:id="rId31"/>
    <p:sldId id="293" r:id="rId32"/>
    <p:sldId id="297" r:id="rId33"/>
    <p:sldId id="298" r:id="rId34"/>
    <p:sldId id="299" r:id="rId35"/>
    <p:sldId id="334" r:id="rId36"/>
    <p:sldId id="294" r:id="rId37"/>
    <p:sldId id="300" r:id="rId38"/>
    <p:sldId id="274" r:id="rId39"/>
    <p:sldId id="303" r:id="rId40"/>
    <p:sldId id="281" r:id="rId41"/>
    <p:sldId id="284" r:id="rId42"/>
    <p:sldId id="285" r:id="rId43"/>
    <p:sldId id="282" r:id="rId44"/>
    <p:sldId id="335" r:id="rId45"/>
    <p:sldId id="336" r:id="rId46"/>
    <p:sldId id="288" r:id="rId47"/>
    <p:sldId id="289" r:id="rId48"/>
    <p:sldId id="287" r:id="rId49"/>
    <p:sldId id="283" r:id="rId50"/>
    <p:sldId id="280" r:id="rId51"/>
    <p:sldId id="276" r:id="rId52"/>
    <p:sldId id="304" r:id="rId53"/>
    <p:sldId id="290" r:id="rId54"/>
    <p:sldId id="332" r:id="rId55"/>
    <p:sldId id="275" r:id="rId56"/>
    <p:sldId id="277" r:id="rId57"/>
    <p:sldId id="278" r:id="rId58"/>
    <p:sldId id="264" r:id="rId59"/>
    <p:sldId id="265" r:id="rId60"/>
    <p:sldId id="263" r:id="rId61"/>
    <p:sldId id="327" r:id="rId62"/>
    <p:sldId id="315" r:id="rId63"/>
    <p:sldId id="316" r:id="rId64"/>
    <p:sldId id="328" r:id="rId65"/>
    <p:sldId id="266" r:id="rId66"/>
    <p:sldId id="268" r:id="rId67"/>
    <p:sldId id="271" r:id="rId68"/>
    <p:sldId id="272" r:id="rId69"/>
    <p:sldId id="269" r:id="rId70"/>
    <p:sldId id="333" r:id="rId7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07/10/2014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5013176"/>
            <a:ext cx="8568952" cy="2256656"/>
          </a:xfrm>
        </p:spPr>
        <p:txBody>
          <a:bodyPr/>
          <a:lstStyle/>
          <a:p>
            <a:r>
              <a:rPr lang="es-ES" sz="1800" i="1" dirty="0" smtClean="0"/>
              <a:t>Consuelo Escribano Velasco</a:t>
            </a:r>
          </a:p>
          <a:p>
            <a:r>
              <a:rPr lang="es-ES" sz="1800" i="1" dirty="0" smtClean="0"/>
              <a:t>Arqueóloga. DGPC de la Junta de Castilla y León</a:t>
            </a:r>
          </a:p>
          <a:p>
            <a:r>
              <a:rPr lang="es-ES" sz="1600" b="1" dirty="0" smtClean="0"/>
              <a:t>Jornadas Sobre Patrimonio y Desarrollo</a:t>
            </a:r>
          </a:p>
          <a:p>
            <a:r>
              <a:rPr lang="es-ES" sz="1600" b="1" dirty="0" smtClean="0"/>
              <a:t>Medina del Campo, 7 de octubre de 2014</a:t>
            </a:r>
            <a:endParaRPr lang="es-ES" sz="1600" b="1" dirty="0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79512" y="1628800"/>
            <a:ext cx="9144000" cy="1731982"/>
          </a:xfrm>
        </p:spPr>
        <p:txBody>
          <a:bodyPr/>
          <a:lstStyle/>
          <a:p>
            <a:r>
              <a:rPr lang="es-ES" sz="3600" dirty="0"/>
              <a:t>Cerro de la Mota. 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>La </a:t>
            </a:r>
            <a:r>
              <a:rPr lang="es-ES" sz="3600" dirty="0"/>
              <a:t>Arqueología al servicio del conocimiento histórico de Medina del Campo</a:t>
            </a:r>
          </a:p>
        </p:txBody>
      </p:sp>
    </p:spTree>
    <p:extLst>
      <p:ext uri="{BB962C8B-B14F-4D97-AF65-F5344CB8AC3E}">
        <p14:creationId xmlns:p14="http://schemas.microsoft.com/office/powerpoint/2010/main" val="312436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dirty="0"/>
              <a:t>1993-14 (I).- M. Retuerce, "Medina del Campo. Sondeo arqueológico en la liza del Castillo de la Mota. 1993”</a:t>
            </a:r>
          </a:p>
          <a:p>
            <a:endParaRPr lang="es-ES" dirty="0"/>
          </a:p>
          <a:p>
            <a:r>
              <a:rPr lang="es-ES" dirty="0"/>
              <a:t>1993-14 (II).- M. Retuerce, "Informe arqueológico de la exploración de galerías y pozos en el Castillo de La Mota (Medina del Campo, Valladolid). 1993" </a:t>
            </a:r>
          </a:p>
          <a:p>
            <a:endParaRPr lang="es-ES" dirty="0"/>
          </a:p>
          <a:p>
            <a:r>
              <a:rPr lang="es-ES" dirty="0"/>
              <a:t>1996-1.- M. Retuerce y F. Sáez, "Medina del Campo. Castillo de la Mota. Plan Director de Restauración. Primera y Segunda fase del sector B: Saneamiento y recuperación del trazado del foso. Excavación y supervisión arqueológica. 1996"</a:t>
            </a:r>
          </a:p>
          <a:p>
            <a:endParaRPr lang="es-ES" dirty="0"/>
          </a:p>
          <a:p>
            <a:r>
              <a:rPr lang="es-ES" dirty="0"/>
              <a:t>2001-15.- M. Retuerce y M.A. </a:t>
            </a:r>
            <a:r>
              <a:rPr lang="es-ES" dirty="0" err="1"/>
              <a:t>Hervás</a:t>
            </a:r>
            <a:r>
              <a:rPr lang="es-ES" dirty="0"/>
              <a:t>, "Medina del Campo. Castillo de la Mota. Plan director de restauración. Saneamiento y recuperación de los fosos, 2ª fase. Excavación y supervisión arqueológica. 2001-2002”</a:t>
            </a:r>
          </a:p>
          <a:p>
            <a:endParaRPr lang="es-ES" dirty="0"/>
          </a:p>
          <a:p>
            <a:r>
              <a:rPr lang="es-ES" dirty="0"/>
              <a:t>-2005-5.- M. Retuerce y M.A. </a:t>
            </a:r>
            <a:r>
              <a:rPr lang="es-ES" dirty="0" err="1"/>
              <a:t>Hervás</a:t>
            </a:r>
            <a:r>
              <a:rPr lang="es-ES" dirty="0"/>
              <a:t>, "Medina del Campo. Castillo de la Mota. Plan director de restauración. Adecuación del entorno: Cerramiento y vallado de la propiedad. Excavación y supervisión arqueológica. 1999-2000"</a:t>
            </a:r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Intervenciones arqueológicas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6302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escvelco\Desktop\La Mota\1688860_770587456313580_71087777748517615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769168"/>
            <a:ext cx="10127972" cy="75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4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escvelco\Desktop\La Mota\10440990_770587256313600_62137003329632746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9" y="9979"/>
            <a:ext cx="9144001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567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C:\Users\escvelco\Desktop\La Mota\10501855_770586516313674_75569540458549238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51912" cy="70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2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C:\Users\escvelco\Desktop\La Mota\10672253_770586559647003_761859843076037186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680"/>
            <a:ext cx="8100392" cy="661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94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escvelco\Desktop\La Mota\1926271_770587079646951_920005423476230967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151"/>
            <a:ext cx="9127097" cy="32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44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C:\Users\escvelco\Desktop\La Mota\10426782_770587522980240_326224369532277795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8"/>
            <a:ext cx="5184576" cy="69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62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C:\Users\escvelco\Desktop\La Mota\1653360_770586952980297_29591837632760182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48722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3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 poblado de la edad del Hierro al sur del Duero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1506" name="Picture 2" descr="C:\Users\escvelco\Desktop\La Mota\1016708_770620916310234_37341055297186072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5064125" cy="38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1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/>
              <a:t>Entre el </a:t>
            </a:r>
            <a:r>
              <a:rPr lang="es-ES" dirty="0" err="1" smtClean="0"/>
              <a:t>Zapardiel</a:t>
            </a:r>
            <a:r>
              <a:rPr lang="es-ES" dirty="0" smtClean="0"/>
              <a:t> y el </a:t>
            </a:r>
            <a:r>
              <a:rPr lang="es-ES" dirty="0" err="1" smtClean="0"/>
              <a:t>Adajuela</a:t>
            </a:r>
            <a:r>
              <a:rPr lang="es-ES" dirty="0" smtClean="0"/>
              <a:t>, hoy </a:t>
            </a:r>
            <a:r>
              <a:rPr lang="es-ES" dirty="0" smtClean="0"/>
              <a:t>canalizado</a:t>
            </a:r>
          </a:p>
          <a:p>
            <a:r>
              <a:rPr lang="es-ES" dirty="0" smtClean="0"/>
              <a:t>Sobre una meseta elevada entre ambos cursos de agua</a:t>
            </a:r>
          </a:p>
          <a:p>
            <a:r>
              <a:rPr lang="es-ES" dirty="0" smtClean="0"/>
              <a:t>Ciertas evidencias de frecuentación o de ocupación previa de finales de la Edad del Bronce (entre el 1000 y el 800 a C.</a:t>
            </a:r>
          </a:p>
          <a:p>
            <a:r>
              <a:rPr lang="es-ES" dirty="0" smtClean="0"/>
              <a:t>Eje central y confluencia de aculturaciones. Inmejorable ubicación geográfica, posición central en tres anillos</a:t>
            </a:r>
            <a:endParaRPr lang="es-ES" dirty="0"/>
          </a:p>
          <a:p>
            <a:pPr lvl="1"/>
            <a:r>
              <a:rPr lang="es-ES" dirty="0" smtClean="0"/>
              <a:t>50-60 km (Coca, Va, Cuellar, Toro, Tordesillas)</a:t>
            </a:r>
          </a:p>
          <a:p>
            <a:pPr lvl="1"/>
            <a:r>
              <a:rPr lang="es-ES" dirty="0" smtClean="0"/>
              <a:t>100-120 km (Palencia, Peñafiel,</a:t>
            </a:r>
            <a:r>
              <a:rPr lang="es-ES" dirty="0"/>
              <a:t> Segovia, </a:t>
            </a:r>
            <a:r>
              <a:rPr lang="es-ES" dirty="0" err="1" smtClean="0"/>
              <a:t>Avila</a:t>
            </a:r>
            <a:r>
              <a:rPr lang="es-ES" dirty="0" smtClean="0"/>
              <a:t>, </a:t>
            </a:r>
            <a:r>
              <a:rPr lang="es-ES" dirty="0"/>
              <a:t>Salamanca</a:t>
            </a:r>
            <a:r>
              <a:rPr lang="es-ES" dirty="0" smtClean="0"/>
              <a:t>)</a:t>
            </a:r>
          </a:p>
          <a:p>
            <a:pPr lvl="1"/>
            <a:r>
              <a:rPr lang="es-ES" dirty="0" smtClean="0"/>
              <a:t>200-250 </a:t>
            </a:r>
            <a:r>
              <a:rPr lang="es-ES" dirty="0" smtClean="0"/>
              <a:t>km, (Toledo</a:t>
            </a:r>
            <a:r>
              <a:rPr lang="es-ES" dirty="0"/>
              <a:t>, Madrid, Astorga, León, </a:t>
            </a:r>
            <a:r>
              <a:rPr lang="es-ES" dirty="0" smtClean="0"/>
              <a:t>Plasencia)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Ubicación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352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Arqueología</a:t>
            </a:r>
          </a:p>
          <a:p>
            <a:r>
              <a:rPr lang="es-ES" dirty="0" smtClean="0"/>
              <a:t>Arqueólogos</a:t>
            </a:r>
          </a:p>
          <a:p>
            <a:r>
              <a:rPr lang="es-ES" dirty="0" smtClean="0"/>
              <a:t>Patrimonio arqueológico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85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Ocupación desde el siglo IX al IV a C</a:t>
            </a:r>
          </a:p>
          <a:p>
            <a:r>
              <a:rPr lang="es-ES" dirty="0" smtClean="0"/>
              <a:t>Colina sobre una zona anegada y pantanosa</a:t>
            </a:r>
          </a:p>
          <a:p>
            <a:r>
              <a:rPr lang="es-ES" dirty="0" smtClean="0"/>
              <a:t>Territorio con masa arbórea</a:t>
            </a:r>
          </a:p>
          <a:p>
            <a:r>
              <a:rPr lang="es-ES" dirty="0" smtClean="0"/>
              <a:t>Urbanismo superpuesto</a:t>
            </a:r>
          </a:p>
          <a:p>
            <a:r>
              <a:rPr lang="es-ES" dirty="0" smtClean="0"/>
              <a:t>Recinto defensivo</a:t>
            </a:r>
          </a:p>
          <a:p>
            <a:r>
              <a:rPr lang="es-ES" dirty="0" smtClean="0"/>
              <a:t>Viviendas </a:t>
            </a:r>
          </a:p>
          <a:p>
            <a:r>
              <a:rPr lang="es-ES" dirty="0" smtClean="0"/>
              <a:t>Bagaje cultural complejo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Territorio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2952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530" name="Picture 2" descr="C:\Users\escvelco\Desktop\La Mota\10348589_770620879643571_91396246030779536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144000" cy="842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49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554" name="Picture 2" descr="C:\Users\escvelco\Desktop\La Mota\10418901_770620846310241_603808413947698511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02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578" name="Picture 2" descr="C:\Users\escvelco\Desktop\La Mota\10440851_770621186310207_18557961022638227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63" y="12932"/>
            <a:ext cx="7767453" cy="68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74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 descr="C:\Users\escvelco\Desktop\La Mota\1391594_770621229643536_31916635275163760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89233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225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escvelco\Desktop\La Mota\1521220_770586539647005_63763222732878864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0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Polínico,</a:t>
            </a:r>
          </a:p>
          <a:p>
            <a:r>
              <a:rPr lang="es-ES" dirty="0" smtClean="0"/>
              <a:t> </a:t>
            </a:r>
            <a:r>
              <a:rPr lang="es-ES" dirty="0" err="1" smtClean="0"/>
              <a:t>paleocarpológico</a:t>
            </a:r>
            <a:r>
              <a:rPr lang="es-ES" dirty="0" smtClean="0"/>
              <a:t> (</a:t>
            </a:r>
            <a:r>
              <a:rPr lang="es-ES" dirty="0" err="1" smtClean="0"/>
              <a:t>incencios</a:t>
            </a:r>
            <a:r>
              <a:rPr lang="es-ES" dirty="0" smtClean="0"/>
              <a:t>, pavimentos, hogares, basureros…)</a:t>
            </a:r>
          </a:p>
          <a:p>
            <a:r>
              <a:rPr lang="es-ES" dirty="0" err="1" smtClean="0"/>
              <a:t>Antracología</a:t>
            </a:r>
            <a:r>
              <a:rPr lang="es-ES" dirty="0" smtClean="0"/>
              <a:t> (carbones)</a:t>
            </a:r>
          </a:p>
          <a:p>
            <a:r>
              <a:rPr lang="es-ES" dirty="0" smtClean="0"/>
              <a:t>Faunístico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Muestras arqueológicas de carácter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566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36480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98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Bosques densos de encinas, sabinas y enebros, junto a pinares y bosques mixtos (incluye hayedos en </a:t>
            </a:r>
            <a:r>
              <a:rPr lang="es-ES" dirty="0"/>
              <a:t>z</a:t>
            </a:r>
            <a:r>
              <a:rPr lang="es-ES" dirty="0" smtClean="0"/>
              <a:t>onas frescas y umbrosas.</a:t>
            </a:r>
          </a:p>
          <a:p>
            <a:r>
              <a:rPr lang="es-ES" dirty="0" smtClean="0"/>
              <a:t>En Las vegas había olmos, pinos, abedules y alisos</a:t>
            </a:r>
          </a:p>
          <a:p>
            <a:r>
              <a:rPr lang="es-ES" dirty="0" smtClean="0"/>
              <a:t>´En las riberas: sauces y otras especies </a:t>
            </a:r>
            <a:r>
              <a:rPr lang="es-ES" dirty="0" err="1" smtClean="0"/>
              <a:t>higrófitas</a:t>
            </a:r>
            <a:endParaRPr lang="es-ES" dirty="0" smtClean="0"/>
          </a:p>
          <a:p>
            <a:r>
              <a:rPr lang="es-ES" dirty="0" smtClean="0"/>
              <a:t>Agricultura de cereales de ciclo anual con dos temporadas de siembra, que en el </a:t>
            </a:r>
            <a:r>
              <a:rPr lang="es-ES" dirty="0" err="1" smtClean="0"/>
              <a:t>casod</a:t>
            </a:r>
            <a:r>
              <a:rPr lang="es-ES" dirty="0" smtClean="0"/>
              <a:t> e trigo y cebada es de otoño inviernos</a:t>
            </a:r>
          </a:p>
          <a:p>
            <a:r>
              <a:rPr lang="es-ES" dirty="0" smtClean="0"/>
              <a:t>Herbáceas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Vegetación en la Prehistoria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9021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Pólenes de castaños, nogales y gramíneas</a:t>
            </a:r>
          </a:p>
          <a:p>
            <a:r>
              <a:rPr lang="es-ES" dirty="0" smtClean="0"/>
              <a:t>Gramíneas: avena, trigo</a:t>
            </a:r>
          </a:p>
          <a:p>
            <a:r>
              <a:rPr lang="es-ES" dirty="0" smtClean="0"/>
              <a:t>Helechos, ranúnculos, vezas, ajos, valeriana, cantueso, madreselva, ortigas, </a:t>
            </a:r>
            <a:r>
              <a:rPr lang="es-ES" dirty="0" err="1" smtClean="0"/>
              <a:t>quenopodio</a:t>
            </a:r>
            <a:r>
              <a:rPr lang="es-ES" dirty="0" smtClean="0"/>
              <a:t>, zurrón de pastor, llantén</a:t>
            </a:r>
          </a:p>
          <a:p>
            <a:r>
              <a:rPr lang="es-ES" dirty="0" smtClean="0"/>
              <a:t>Abundancia de pólenes de </a:t>
            </a:r>
            <a:r>
              <a:rPr lang="es-ES" dirty="0" err="1" smtClean="0"/>
              <a:t>Vincetóxico</a:t>
            </a:r>
            <a:r>
              <a:rPr lang="es-ES" dirty="0" smtClean="0"/>
              <a:t> (</a:t>
            </a:r>
            <a:r>
              <a:rPr lang="es-ES" dirty="0" err="1" smtClean="0"/>
              <a:t>raiz</a:t>
            </a:r>
            <a:r>
              <a:rPr lang="es-ES" dirty="0" smtClean="0"/>
              <a:t> para usos medicinal)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Particularidades en la Mota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335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52 yacimientos arqueológicos catalogados incluyendo todas las tipologías y muy diversas atribuciones culturales</a:t>
            </a:r>
          </a:p>
          <a:p>
            <a:endParaRPr lang="es-ES" dirty="0"/>
          </a:p>
          <a:p>
            <a:r>
              <a:rPr lang="es-ES" dirty="0" smtClean="0"/>
              <a:t>Territorio muy atractivo a la ocupación humana a través del tiempo por su situación en una zona de tránsito y un abastecimiento hídrico asegurado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Patrimonio arqueológico de Medina del Campo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509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Pino, encina, alcornoque, enebro</a:t>
            </a:r>
          </a:p>
          <a:p>
            <a:endParaRPr lang="es-ES" dirty="0"/>
          </a:p>
          <a:p>
            <a:r>
              <a:rPr lang="es-ES" dirty="0" smtClean="0"/>
              <a:t>Para hornos: pino marítimo</a:t>
            </a:r>
          </a:p>
          <a:p>
            <a:r>
              <a:rPr lang="es-ES" dirty="0" smtClean="0"/>
              <a:t>Para combustión de hogares culinarios: matorrales de herbáceas</a:t>
            </a:r>
          </a:p>
          <a:p>
            <a:r>
              <a:rPr lang="es-ES" dirty="0" smtClean="0"/>
              <a:t>Para construcción: pinos, enebro, alcornoque, encina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Maderas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166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Mas fresco ( en los inviernos) y húmedo que el actual (hayedos)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Clima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8474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err="1" smtClean="0"/>
              <a:t>Ovicaprinos</a:t>
            </a:r>
            <a:endParaRPr lang="es-ES" dirty="0" smtClean="0"/>
          </a:p>
          <a:p>
            <a:r>
              <a:rPr lang="es-ES" dirty="0" smtClean="0"/>
              <a:t>Vaca</a:t>
            </a:r>
          </a:p>
          <a:p>
            <a:r>
              <a:rPr lang="es-ES" dirty="0" smtClean="0"/>
              <a:t>Caballo</a:t>
            </a:r>
          </a:p>
          <a:p>
            <a:r>
              <a:rPr lang="es-ES" dirty="0" smtClean="0"/>
              <a:t>Porcino</a:t>
            </a:r>
          </a:p>
          <a:p>
            <a:r>
              <a:rPr lang="es-ES" dirty="0" smtClean="0"/>
              <a:t>Conejo</a:t>
            </a:r>
            <a:endParaRPr lang="es-ES" dirty="0"/>
          </a:p>
          <a:p>
            <a:r>
              <a:rPr lang="es-ES" dirty="0" smtClean="0"/>
              <a:t> ciervo</a:t>
            </a:r>
          </a:p>
          <a:p>
            <a:r>
              <a:rPr lang="es-ES" dirty="0" smtClean="0"/>
              <a:t> liebre</a:t>
            </a:r>
          </a:p>
          <a:p>
            <a:r>
              <a:rPr lang="es-ES" dirty="0" smtClean="0"/>
              <a:t>Jabalí</a:t>
            </a:r>
          </a:p>
          <a:p>
            <a:r>
              <a:rPr lang="es-ES" dirty="0" smtClean="0"/>
              <a:t>Perro</a:t>
            </a:r>
          </a:p>
          <a:p>
            <a:r>
              <a:rPr lang="es-ES" dirty="0" smtClean="0"/>
              <a:t>Aves</a:t>
            </a:r>
          </a:p>
          <a:p>
            <a:r>
              <a:rPr lang="es-ES" dirty="0" smtClean="0"/>
              <a:t>Reptiles, roedores y </a:t>
            </a:r>
            <a:r>
              <a:rPr lang="es-ES" dirty="0" err="1" smtClean="0"/>
              <a:t>lagomorfos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fauna en la Mota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9293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Abrumadora mayoría de especies domésticas (mas del 92%)</a:t>
            </a:r>
          </a:p>
          <a:p>
            <a:r>
              <a:rPr lang="es-ES" dirty="0" err="1" smtClean="0"/>
              <a:t>Ovicaprinos</a:t>
            </a:r>
            <a:r>
              <a:rPr lang="es-ES" dirty="0" smtClean="0"/>
              <a:t> y bóvidos forman las cabañas mas numerosas</a:t>
            </a:r>
          </a:p>
          <a:p>
            <a:r>
              <a:rPr lang="es-ES" dirty="0" smtClean="0"/>
              <a:t>Consumo de perro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Ganadería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5097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Machos de ciervo adulto aunque no faltan recentales y hembras </a:t>
            </a:r>
            <a:r>
              <a:rPr lang="es-ES" dirty="0" err="1" smtClean="0"/>
              <a:t>subadultas</a:t>
            </a:r>
            <a:endParaRPr lang="es-ES" dirty="0" smtClean="0"/>
          </a:p>
          <a:p>
            <a:r>
              <a:rPr lang="es-ES" dirty="0" smtClean="0"/>
              <a:t>Conejo, liebre, jabalíes…muy pocos ejemplares</a:t>
            </a:r>
          </a:p>
          <a:p>
            <a:r>
              <a:rPr lang="es-ES" dirty="0" smtClean="0"/>
              <a:t>Aves: Sisón, </a:t>
            </a:r>
            <a:r>
              <a:rPr lang="es-ES" dirty="0" err="1" smtClean="0"/>
              <a:t>pigardos</a:t>
            </a:r>
            <a:r>
              <a:rPr lang="es-ES" dirty="0" smtClean="0"/>
              <a:t>, grullas, avutardas</a:t>
            </a:r>
          </a:p>
          <a:p>
            <a:r>
              <a:rPr lang="es-ES" dirty="0" smtClean="0"/>
              <a:t>Moluscos</a:t>
            </a:r>
            <a:r>
              <a:rPr lang="es-ES" smtClean="0"/>
              <a:t>: almejas de río</a:t>
            </a:r>
            <a:endParaRPr lang="es-ES" dirty="0" smtClean="0"/>
          </a:p>
          <a:p>
            <a:r>
              <a:rPr lang="es-ES" dirty="0" smtClean="0"/>
              <a:t>En yacimientos de la misma época: castores y uros (especies extintas hace ya varios siglos en la P. Ibérica)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Caza y recolección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2551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Explotaciones de sal como recurso posible en las inmediaciones de la Mota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Salguerales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6214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Dieta vegetal </a:t>
            </a:r>
            <a:r>
              <a:rPr lang="es-ES" dirty="0" err="1" smtClean="0"/>
              <a:t>cerealística</a:t>
            </a:r>
            <a:r>
              <a:rPr lang="es-ES" dirty="0" smtClean="0"/>
              <a:t> con riqueza en hidratos de carbono y posibilidad de confección de sémolas, panes y bebidas fermentadas</a:t>
            </a:r>
          </a:p>
          <a:p>
            <a:r>
              <a:rPr lang="es-ES" dirty="0" smtClean="0"/>
              <a:t>Bellotas: aportan además grasas y fibra</a:t>
            </a:r>
          </a:p>
          <a:p>
            <a:r>
              <a:rPr lang="es-ES" dirty="0" smtClean="0"/>
              <a:t>Animales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Alimentación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4172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Moluscos marinos</a:t>
            </a:r>
          </a:p>
          <a:p>
            <a:r>
              <a:rPr lang="es-ES" dirty="0" smtClean="0"/>
              <a:t>Presencia de asnos, gallina y dorada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Comercio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0976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Viviendas:</a:t>
            </a:r>
          </a:p>
          <a:p>
            <a:r>
              <a:rPr lang="es-ES" dirty="0"/>
              <a:t>de tapial, adobe y entramado vegetal</a:t>
            </a:r>
          </a:p>
          <a:p>
            <a:r>
              <a:rPr lang="es-ES" dirty="0"/>
              <a:t>Plantas cuadrangulares</a:t>
            </a:r>
          </a:p>
          <a:p>
            <a:r>
              <a:rPr lang="es-ES" dirty="0"/>
              <a:t>Enlucidos </a:t>
            </a:r>
            <a:r>
              <a:rPr lang="es-ES" dirty="0" err="1"/>
              <a:t>murarios</a:t>
            </a:r>
            <a:r>
              <a:rPr lang="es-ES" dirty="0"/>
              <a:t> </a:t>
            </a:r>
            <a:r>
              <a:rPr lang="es-ES" dirty="0" smtClean="0"/>
              <a:t>pintados</a:t>
            </a:r>
          </a:p>
          <a:p>
            <a:r>
              <a:rPr lang="es-ES" dirty="0" smtClean="0"/>
              <a:t>Levantado decorativo de muros</a:t>
            </a:r>
          </a:p>
          <a:p>
            <a:r>
              <a:rPr lang="es-ES" dirty="0" smtClean="0"/>
              <a:t>Bancos corridos</a:t>
            </a:r>
            <a:endParaRPr lang="es-ES" dirty="0"/>
          </a:p>
          <a:p>
            <a:r>
              <a:rPr lang="es-ES" dirty="0" smtClean="0"/>
              <a:t>Hogares de placa</a:t>
            </a:r>
          </a:p>
          <a:p>
            <a:r>
              <a:rPr lang="es-ES" dirty="0" smtClean="0"/>
              <a:t>Enterramientos infantiles en ámbito doméstico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casas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9235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04664"/>
            <a:ext cx="42957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01" y="-243408"/>
            <a:ext cx="2035730" cy="741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6" y="2979737"/>
            <a:ext cx="5107610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7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Intervenciones arqueológicas desde inicios de los 80</a:t>
            </a:r>
          </a:p>
          <a:p>
            <a:r>
              <a:rPr lang="es-ES" dirty="0" smtClean="0"/>
              <a:t>Carácter preventivo:</a:t>
            </a:r>
          </a:p>
          <a:p>
            <a:pPr lvl="1"/>
            <a:r>
              <a:rPr lang="es-ES" dirty="0" smtClean="0"/>
              <a:t>. Obras públicas y privadas</a:t>
            </a:r>
          </a:p>
          <a:p>
            <a:pPr lvl="1"/>
            <a:r>
              <a:rPr lang="es-ES" dirty="0" smtClean="0"/>
              <a:t>Mejora infraestructuras</a:t>
            </a:r>
          </a:p>
          <a:p>
            <a:pPr lvl="1"/>
            <a:r>
              <a:rPr lang="es-ES" dirty="0" smtClean="0"/>
              <a:t>Restauración del foso y estructura defensiva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Cerro de la Mota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5801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escvelco\Desktop\La Mota\Arqueo_04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0864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144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C:\Users\escvelco\Desktop\La Mota\Arqueo_07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60864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04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C:\Users\escvelco\Desktop\La Mota\Arqueo_04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89175"/>
            <a:ext cx="60864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310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escvelco\Desktop\La Mota\Arqueo_09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79460"/>
            <a:ext cx="6734548" cy="44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07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escvelco\Desktop\blog\10720432_384628721691052_181725033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903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escvelco\Desktop\blog\10536577_384630261690898_35393755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53"/>
            <a:ext cx="9144000" cy="646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78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escvelco\Desktop\La Mota\1989-5_Medina del C_La Mota_dibuj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78654" cy="73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83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C:\Users\escvelco\Desktop\La Mota\1989-5_Medina del C_La Mota_dibuj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347"/>
            <a:ext cx="7035510" cy="731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29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escvelco\Desktop\La Mota\1989-5_Medina del C_La Mota_va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768752" cy="63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98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escvelco\Desktop\La Mota\1989-5_Medina del C_La Mota_Detall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465124" cy="37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9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0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52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escvelco\Desktop\La Mota\1989-5_Medina del C_La Mota_Detall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116537" cy="508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14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Doble foso defensivo</a:t>
            </a:r>
          </a:p>
          <a:p>
            <a:r>
              <a:rPr lang="es-ES" dirty="0" smtClean="0"/>
              <a:t>La cuestión del amurallamiento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Foso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65875"/>
            <a:ext cx="4730068" cy="307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563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escvelco\Desktop\La Mota\1521220_770586539647005_63763222732878864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1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23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Desconocido</a:t>
            </a:r>
          </a:p>
          <a:p>
            <a:r>
              <a:rPr lang="es-ES" dirty="0" smtClean="0"/>
              <a:t>Enterramientos infantiles bajo pavimentos de las viviendas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Mundo funerario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855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escvelco\Downloads\10015124_306801392807119_115343768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77"/>
            <a:ext cx="9144000" cy="64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39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Influjo meridional</a:t>
            </a:r>
          </a:p>
          <a:p>
            <a:r>
              <a:rPr lang="es-ES" dirty="0" smtClean="0"/>
              <a:t>Intercambios comerciales de largo alcance: materiales </a:t>
            </a:r>
            <a:r>
              <a:rPr lang="es-ES" dirty="0" err="1" smtClean="0"/>
              <a:t>orientalizantes</a:t>
            </a:r>
            <a:r>
              <a:rPr lang="es-ES" dirty="0" smtClean="0"/>
              <a:t> del </a:t>
            </a:r>
            <a:r>
              <a:rPr lang="es-ES" dirty="0" smtClean="0"/>
              <a:t>sur</a:t>
            </a:r>
          </a:p>
          <a:p>
            <a:r>
              <a:rPr lang="es-ES" dirty="0" smtClean="0"/>
              <a:t>Cerámicas a mano, cocidas en ambientes reductores, alisadas y bruñidas, pintadas </a:t>
            </a:r>
            <a:r>
              <a:rPr lang="es-ES" dirty="0" err="1" smtClean="0"/>
              <a:t>postcocción</a:t>
            </a:r>
            <a:r>
              <a:rPr lang="es-ES" dirty="0" smtClean="0"/>
              <a:t> en rojo y amarillo</a:t>
            </a:r>
            <a:endParaRPr lang="es-ES" dirty="0" smtClean="0"/>
          </a:p>
          <a:p>
            <a:r>
              <a:rPr lang="es-ES" dirty="0" smtClean="0"/>
              <a:t>Importación de cerámicas del ámbito ibérico.</a:t>
            </a:r>
          </a:p>
          <a:p>
            <a:r>
              <a:rPr lang="es-ES" dirty="0" smtClean="0"/>
              <a:t> Introducción </a:t>
            </a:r>
            <a:r>
              <a:rPr lang="es-ES" dirty="0" smtClean="0"/>
              <a:t>temprana del torno en la cerámica</a:t>
            </a:r>
          </a:p>
          <a:p>
            <a:r>
              <a:rPr lang="es-ES" dirty="0" smtClean="0"/>
              <a:t>Pinturas vinosas de influjo </a:t>
            </a:r>
            <a:r>
              <a:rPr lang="es-ES" dirty="0" smtClean="0"/>
              <a:t>ibérico y producción propia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Particularidades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6105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Gentes de la I Edad del Hierro</a:t>
            </a:r>
          </a:p>
          <a:p>
            <a:r>
              <a:rPr lang="es-ES" dirty="0" smtClean="0"/>
              <a:t>Materiales iniciales del Bronce Final</a:t>
            </a:r>
          </a:p>
          <a:p>
            <a:r>
              <a:rPr lang="es-ES" dirty="0" smtClean="0"/>
              <a:t>Influencia soteña</a:t>
            </a:r>
          </a:p>
          <a:p>
            <a:r>
              <a:rPr lang="es-ES" dirty="0" smtClean="0"/>
              <a:t>Influencias </a:t>
            </a:r>
            <a:r>
              <a:rPr lang="es-ES" dirty="0" smtClean="0"/>
              <a:t>meridionales</a:t>
            </a:r>
          </a:p>
          <a:p>
            <a:r>
              <a:rPr lang="es-ES" dirty="0" smtClean="0"/>
              <a:t>Cronología: VII-IV a C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Contexto arqueológico en la Meseta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2039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No llegó a la fase celtibérica clásica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abandono del poblado prehistórico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9456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Noticias vagas y sin confirmar de un castillo en el siglo X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 castillo antiguo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9524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aldea </a:t>
            </a:r>
            <a:r>
              <a:rPr lang="es-ES" dirty="0" err="1" smtClean="0"/>
              <a:t>plenomedieval</a:t>
            </a:r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5454352" cy="409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10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 Mota de Medina del Campo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Patrimonio arqueológico</a:t>
            </a:r>
            <a:endParaRPr lang="es-E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260648"/>
            <a:ext cx="12078072" cy="75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04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aldea </a:t>
            </a:r>
            <a:r>
              <a:rPr lang="es-ES" dirty="0" err="1" smtClean="0"/>
              <a:t>pleno</a:t>
            </a:r>
            <a:r>
              <a:rPr lang="es-ES" dirty="0" err="1" smtClean="0"/>
              <a:t>medieval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53" y="2815312"/>
            <a:ext cx="4224894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0300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413"/>
            <a:ext cx="9144000" cy="787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36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879018" cy="590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0959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 descr="C:\Users\escvelco\Desktop\La Mota\10346388_770586932980299_897281781479108045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9144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788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3500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192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castillo artillero y la huida de la ciudad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060848"/>
            <a:ext cx="50482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2082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escvelco\Desktop\La Mot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44" y="2132856"/>
            <a:ext cx="5276760" cy="32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9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escvelco\Desktop\La Mota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552728" cy="510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50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escvelco\Desktop\La Mota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054625" cy="37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376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827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55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Colina elevada sobre la llanura inundable de unas 10 ha de extensión</a:t>
            </a:r>
          </a:p>
          <a:p>
            <a:r>
              <a:rPr lang="es-ES" dirty="0" smtClean="0"/>
              <a:t>Entre dos cursos fluviales</a:t>
            </a:r>
          </a:p>
          <a:p>
            <a:r>
              <a:rPr lang="es-ES" dirty="0" smtClean="0"/>
              <a:t>Protegida de forma natural por bosques y lagunas</a:t>
            </a:r>
          </a:p>
          <a:p>
            <a:r>
              <a:rPr lang="es-ES" dirty="0" smtClean="0"/>
              <a:t>Fortificada</a:t>
            </a:r>
          </a:p>
          <a:p>
            <a:r>
              <a:rPr lang="es-ES" dirty="0" smtClean="0"/>
              <a:t>Nudo de comunicación desde la antigüedad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Ubicación estratégica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36581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/>
          </a:p>
          <a:p>
            <a:r>
              <a:rPr lang="es-ES" smtClean="0"/>
              <a:t>escvelco@jcyl.es</a:t>
            </a:r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Gracias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294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984776" cy="573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05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1988. Merche </a:t>
            </a:r>
            <a:r>
              <a:rPr lang="es-ES" dirty="0" err="1" smtClean="0"/>
              <a:t>Urteaga</a:t>
            </a:r>
            <a:r>
              <a:rPr lang="es-ES" dirty="0" smtClean="0"/>
              <a:t> Artigas. Intervención arqueológica en el cementerio de Medina del Campo</a:t>
            </a:r>
          </a:p>
          <a:p>
            <a:r>
              <a:rPr lang="es-ES" dirty="0"/>
              <a:t>q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Intervenciones arqueológicas</a:t>
            </a:r>
            <a:endParaRPr lang="es-E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18857"/>
            <a:ext cx="7560840" cy="463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521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601</TotalTime>
  <Words>1021</Words>
  <Application>Microsoft Office PowerPoint</Application>
  <PresentationFormat>Presentación en pantalla (4:3)</PresentationFormat>
  <Paragraphs>154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1" baseType="lpstr">
      <vt:lpstr>Cartoné</vt:lpstr>
      <vt:lpstr>Cerro de la Mota.   La Arqueología al servicio del conocimiento histórico de Medina del Campo</vt:lpstr>
      <vt:lpstr>Presentación de PowerPoint</vt:lpstr>
      <vt:lpstr>Patrimonio arqueológico de Medina del Campo</vt:lpstr>
      <vt:lpstr>Cerro de la Mota</vt:lpstr>
      <vt:lpstr>Presentación de PowerPoint</vt:lpstr>
      <vt:lpstr>Patrimonio arqueológico</vt:lpstr>
      <vt:lpstr>Ubicación estratégica</vt:lpstr>
      <vt:lpstr>Presentación de PowerPoint</vt:lpstr>
      <vt:lpstr>Intervenciones arqueológicas</vt:lpstr>
      <vt:lpstr>Intervenciones arqueológicas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poblado de la edad del Hierro al sur del Duero</vt:lpstr>
      <vt:lpstr>Ubicación</vt:lpstr>
      <vt:lpstr>Territorio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Muestras arqueológicas de carácter </vt:lpstr>
      <vt:lpstr>Presentación de PowerPoint</vt:lpstr>
      <vt:lpstr>Vegetación en la Prehistoria</vt:lpstr>
      <vt:lpstr>Particularidades en la Mota</vt:lpstr>
      <vt:lpstr>Maderas</vt:lpstr>
      <vt:lpstr>Clima</vt:lpstr>
      <vt:lpstr>La fauna en la Mota</vt:lpstr>
      <vt:lpstr>Ganadería</vt:lpstr>
      <vt:lpstr>Caza y recolección</vt:lpstr>
      <vt:lpstr>Salguerales</vt:lpstr>
      <vt:lpstr>Alimentación</vt:lpstr>
      <vt:lpstr>Comercio</vt:lpstr>
      <vt:lpstr>Las casas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Foso</vt:lpstr>
      <vt:lpstr>Presentación de PowerPoint</vt:lpstr>
      <vt:lpstr>Mundo funerario</vt:lpstr>
      <vt:lpstr>Presentación de PowerPoint</vt:lpstr>
      <vt:lpstr>Particularidades</vt:lpstr>
      <vt:lpstr>Contexto arqueológico en la Meseta</vt:lpstr>
      <vt:lpstr>El abandono del poblado prehistórico</vt:lpstr>
      <vt:lpstr>Un castillo antiguo</vt:lpstr>
      <vt:lpstr>La aldea plenomedieval</vt:lpstr>
      <vt:lpstr>La aldea plenomedieval</vt:lpstr>
      <vt:lpstr>Presentación de PowerPoint</vt:lpstr>
      <vt:lpstr>Presentación de PowerPoint</vt:lpstr>
      <vt:lpstr>Presentación de PowerPoint</vt:lpstr>
      <vt:lpstr>Presentación de PowerPoint</vt:lpstr>
      <vt:lpstr>El castillo artillero y la huida de la ciudad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Arqueología y Patrimonio arqueológico en Medina del Campo</dc:title>
  <dc:creator>Consuelo Escribano Velasco</dc:creator>
  <cp:lastModifiedBy>Consuelo Escribano Velasco</cp:lastModifiedBy>
  <cp:revision>41</cp:revision>
  <dcterms:created xsi:type="dcterms:W3CDTF">2014-09-23T10:10:37Z</dcterms:created>
  <dcterms:modified xsi:type="dcterms:W3CDTF">2014-10-07T10:58:02Z</dcterms:modified>
</cp:coreProperties>
</file>